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4" autoAdjust="0"/>
    <p:restoredTop sz="94660"/>
  </p:normalViewPr>
  <p:slideViewPr>
    <p:cSldViewPr snapToGrid="0">
      <p:cViewPr>
        <p:scale>
          <a:sx n="81" d="100"/>
          <a:sy n="81" d="100"/>
        </p:scale>
        <p:origin x="-43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9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3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0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3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3424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48870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2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7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051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tx2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03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74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A7KplNv3aY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yAdEMuUgqR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V9HhPEKDLZ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Vi5OnyychY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MiuNNetUjd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DhnqGJfmZ6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jcmexwOZ-M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3pLNQKmF9h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TV4KWEXkeT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kT3LemEylF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58281" y="1208736"/>
            <a:ext cx="9272851" cy="1319257"/>
          </a:xfrm>
        </p:spPr>
        <p:txBody>
          <a:bodyPr>
            <a:noAutofit/>
          </a:bodyPr>
          <a:lstStyle/>
          <a:p>
            <a:pPr algn="ctr"/>
            <a:r>
              <a:rPr lang="es-ES" sz="9600" dirty="0" smtClean="0"/>
              <a:t>LA PATUM</a:t>
            </a:r>
            <a:endParaRPr lang="es-ES" sz="9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51342" y="6040192"/>
            <a:ext cx="9144000" cy="32197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s-ES" dirty="0" smtClean="0"/>
              <a:t>Queralt Segura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132" y="2527993"/>
            <a:ext cx="5495151" cy="42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0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ELS GEGANTS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They were documented on 1695. Actually there are two couples the old ones (</a:t>
            </a:r>
            <a:r>
              <a:rPr lang="en-US" sz="2000" dirty="0" err="1" smtClean="0">
                <a:solidFill>
                  <a:schemeClr val="tx1"/>
                </a:solidFill>
              </a:rPr>
              <a:t>Els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Vells</a:t>
            </a:r>
            <a:r>
              <a:rPr lang="en-US" sz="2000" dirty="0" smtClean="0">
                <a:solidFill>
                  <a:schemeClr val="tx1"/>
                </a:solidFill>
              </a:rPr>
              <a:t>) and the new ones (</a:t>
            </a:r>
            <a:r>
              <a:rPr lang="en-US" sz="2000" dirty="0" err="1" smtClean="0">
                <a:solidFill>
                  <a:schemeClr val="tx1"/>
                </a:solidFill>
              </a:rPr>
              <a:t>Els</a:t>
            </a:r>
            <a:r>
              <a:rPr lang="en-US" sz="2000" dirty="0" smtClean="0">
                <a:solidFill>
                  <a:schemeClr val="tx1"/>
                </a:solidFill>
              </a:rPr>
              <a:t> Nous).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Their dances are, normally, adaptations of Catalan popular melodies.</a:t>
            </a:r>
          </a:p>
          <a:p>
            <a:r>
              <a:rPr lang="en-US" sz="20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www.youtube.com/watch?v=A7KplNv3aYo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170" name="Picture 2" descr="Imatge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020" y="3669878"/>
            <a:ext cx="5391595" cy="303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6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ELS NANS NOUS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They were used for the first time on 1890 for replace the old ones (they was broken). But they repaired the old ones.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The “Nans Nous” are two couples. One young couple and the other old couple, they dace a happy melody. This song is the most popular song of the </a:t>
            </a:r>
            <a:r>
              <a:rPr lang="en-US" sz="2000" dirty="0" err="1" smtClean="0">
                <a:solidFill>
                  <a:schemeClr val="tx1"/>
                </a:solidFill>
              </a:rPr>
              <a:t>Patum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www.youtube.com/watch?v=yAdEMuUgqRo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8194" name="Picture 2" descr="Resultat d'imatges de nans nous pat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53" y="3889420"/>
            <a:ext cx="5910529" cy="287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80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ELS PLENS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They are the biggest performance of </a:t>
            </a:r>
            <a:r>
              <a:rPr lang="en-US" sz="2000" dirty="0" err="1" smtClean="0">
                <a:solidFill>
                  <a:schemeClr val="tx1"/>
                </a:solidFill>
              </a:rPr>
              <a:t>Patum</a:t>
            </a:r>
            <a:r>
              <a:rPr lang="en-US" sz="2000" dirty="0" smtClean="0">
                <a:solidFill>
                  <a:schemeClr val="tx1"/>
                </a:solidFill>
              </a:rPr>
              <a:t>, they were documented on 1628. When the light goes off, the music starts and the square is full of smoke and fire.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First they only danced with the sound of </a:t>
            </a:r>
            <a:r>
              <a:rPr lang="en-US" sz="2000" dirty="0" err="1" smtClean="0">
                <a:solidFill>
                  <a:schemeClr val="tx1"/>
                </a:solidFill>
              </a:rPr>
              <a:t>Tabal</a:t>
            </a:r>
            <a:r>
              <a:rPr lang="en-US" sz="2000" dirty="0" smtClean="0">
                <a:solidFill>
                  <a:schemeClr val="tx1"/>
                </a:solidFill>
              </a:rPr>
              <a:t> and then </a:t>
            </a:r>
            <a:r>
              <a:rPr lang="en-US" sz="2000" dirty="0" err="1" smtClean="0">
                <a:solidFill>
                  <a:schemeClr val="tx1"/>
                </a:solidFill>
              </a:rPr>
              <a:t>Quimserra</a:t>
            </a:r>
            <a:r>
              <a:rPr lang="en-US" sz="2000" dirty="0" smtClean="0">
                <a:solidFill>
                  <a:schemeClr val="tx1"/>
                </a:solidFill>
              </a:rPr>
              <a:t> composed a music.</a:t>
            </a:r>
          </a:p>
          <a:p>
            <a:r>
              <a:rPr lang="en-US" sz="20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www.youtube.com/watch?v=V9HhPEKDLZM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9218" name="Picture 2" descr="Els Pl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84" y="3772909"/>
            <a:ext cx="4482206" cy="299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9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EL TIRABOL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El </a:t>
            </a:r>
            <a:r>
              <a:rPr lang="en-US" sz="2000" dirty="0" err="1" smtClean="0">
                <a:solidFill>
                  <a:schemeClr val="tx1"/>
                </a:solidFill>
              </a:rPr>
              <a:t>Tirabol</a:t>
            </a:r>
            <a:r>
              <a:rPr lang="en-US" sz="2000" dirty="0" smtClean="0">
                <a:solidFill>
                  <a:schemeClr val="tx1"/>
                </a:solidFill>
              </a:rPr>
              <a:t> is not considered as a “</a:t>
            </a:r>
            <a:r>
              <a:rPr lang="en-US" sz="2000" dirty="0" err="1" smtClean="0">
                <a:solidFill>
                  <a:schemeClr val="tx1"/>
                </a:solidFill>
              </a:rPr>
              <a:t>comparsa</a:t>
            </a:r>
            <a:r>
              <a:rPr lang="en-US" sz="2000" dirty="0" smtClean="0">
                <a:solidFill>
                  <a:schemeClr val="tx1"/>
                </a:solidFill>
              </a:rPr>
              <a:t>”. It represents the end of la </a:t>
            </a:r>
            <a:r>
              <a:rPr lang="en-US" sz="2000" dirty="0" err="1" smtClean="0">
                <a:solidFill>
                  <a:schemeClr val="tx1"/>
                </a:solidFill>
              </a:rPr>
              <a:t>Patum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The “</a:t>
            </a:r>
            <a:r>
              <a:rPr lang="en-US" sz="2000" dirty="0" err="1" smtClean="0">
                <a:solidFill>
                  <a:schemeClr val="tx1"/>
                </a:solidFill>
              </a:rPr>
              <a:t>Gegants</a:t>
            </a:r>
            <a:r>
              <a:rPr lang="en-US" sz="2000" dirty="0" smtClean="0">
                <a:solidFill>
                  <a:schemeClr val="tx1"/>
                </a:solidFill>
              </a:rPr>
              <a:t>” and the “</a:t>
            </a:r>
            <a:r>
              <a:rPr lang="en-US" sz="2000" dirty="0" err="1" smtClean="0">
                <a:solidFill>
                  <a:schemeClr val="tx1"/>
                </a:solidFill>
              </a:rPr>
              <a:t>Guites</a:t>
            </a:r>
            <a:r>
              <a:rPr lang="en-US" sz="2000" dirty="0" smtClean="0">
                <a:solidFill>
                  <a:schemeClr val="tx1"/>
                </a:solidFill>
              </a:rPr>
              <a:t>” dance there, with the “</a:t>
            </a:r>
            <a:r>
              <a:rPr lang="en-US" sz="2000" dirty="0" err="1" smtClean="0">
                <a:solidFill>
                  <a:schemeClr val="tx1"/>
                </a:solidFill>
              </a:rPr>
              <a:t>Tabal</a:t>
            </a:r>
            <a:r>
              <a:rPr lang="en-US" sz="2000" dirty="0" smtClean="0">
                <a:solidFill>
                  <a:schemeClr val="tx1"/>
                </a:solidFill>
              </a:rPr>
              <a:t>” and music melody.</a:t>
            </a:r>
          </a:p>
          <a:p>
            <a:r>
              <a:rPr lang="en-US" dirty="0" smtClean="0">
                <a:solidFill>
                  <a:schemeClr val="tx1"/>
                </a:solidFill>
                <a:hlinkClick r:id="rId2"/>
              </a:rPr>
              <a:t>https://www.youtube.com/watch?v=Vi5OnyychYc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endParaRPr lang="en-U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391" y="3466678"/>
            <a:ext cx="5623493" cy="318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8587" y="2598790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en-US" sz="10000" b="1" dirty="0" smtClean="0">
                <a:solidFill>
                  <a:schemeClr val="accent1"/>
                </a:solidFill>
              </a:rPr>
              <a:t>THE END</a:t>
            </a:r>
            <a:endParaRPr lang="en-US" sz="10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403" y="499533"/>
            <a:ext cx="10772775" cy="1658198"/>
          </a:xfrm>
        </p:spPr>
        <p:txBody>
          <a:bodyPr/>
          <a:lstStyle/>
          <a:p>
            <a:r>
              <a:rPr lang="es-ES" b="1" dirty="0" smtClean="0">
                <a:solidFill>
                  <a:schemeClr val="accent1"/>
                </a:solidFill>
              </a:rPr>
              <a:t>LA PATUM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0403" y="1845734"/>
            <a:ext cx="1034527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“La </a:t>
            </a:r>
            <a:r>
              <a:rPr lang="es-E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Patum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 is a catalan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tradition celebrated in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Berga</a:t>
            </a:r>
            <a:r>
              <a:rPr lang="en-US" sz="2000" dirty="0" smtClean="0"/>
              <a:t>.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29663" y="2157731"/>
            <a:ext cx="10537495" cy="153888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altLang="es-ES" sz="20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consists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kumimoji="0" lang="es-ES" altLang="es-ES" sz="20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altLang="es-ES" sz="20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representations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altLang="es-ES" sz="20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altLang="es-ES" sz="20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altLang="es-ES" sz="20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street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es-ES" altLang="es-ES" sz="20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altLang="es-ES" sz="20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altLang="es-ES" sz="20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citizen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altLang="es-ES" sz="20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participation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s-ES" altLang="es-ES" sz="20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kumimoji="0" lang="es-ES" altLang="es-ES" sz="20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characterized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altLang="es-ES" sz="20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altLang="es-ES" sz="20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altLang="es-ES" sz="20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presence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kumimoji="0" lang="es-ES" altLang="es-ES" sz="20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fire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s-ES" altLang="es-ES" sz="20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pyrotechnics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es-ES" altLang="es-ES" sz="20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kumimoji="0" lang="es-ES" altLang="es-ES" sz="20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religious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altLang="es-ES" sz="20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1983 it was declared by the </a:t>
            </a:r>
            <a:r>
              <a:rPr lang="en-US" alt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Generalitat</a:t>
            </a:r>
            <a:r>
              <a:rPr lang="en-US" alt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Catalunya</a:t>
            </a:r>
            <a:r>
              <a:rPr lang="en-US" alt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es-E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Festa</a:t>
            </a:r>
            <a:r>
              <a:rPr lang="en-US" alt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patrimoni</a:t>
            </a:r>
            <a:r>
              <a:rPr lang="en-US" alt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s-E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d’interès</a:t>
            </a:r>
            <a:r>
              <a:rPr lang="en-US" alt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nacional</a:t>
            </a:r>
            <a:r>
              <a:rPr lang="en-US" alt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and on November 25, 2005 was declared “</a:t>
            </a:r>
            <a:r>
              <a:rPr lang="en-US" altLang="es-E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Obra</a:t>
            </a:r>
            <a:r>
              <a:rPr lang="en-US" alt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Mestra</a:t>
            </a:r>
            <a:r>
              <a:rPr lang="en-US" alt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altLang="es-E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Patrimoni</a:t>
            </a:r>
            <a:r>
              <a:rPr lang="en-US" alt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Oral and Immaterial de la </a:t>
            </a:r>
            <a:r>
              <a:rPr lang="en-US" altLang="es-E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Humanitat</a:t>
            </a:r>
            <a:r>
              <a:rPr lang="en-US" alt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by UNESCO. </a:t>
            </a:r>
            <a:endParaRPr kumimoji="0" lang="es-ES" altLang="es-ES" sz="2000" b="0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390" y="3815929"/>
            <a:ext cx="3486419" cy="285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03153"/>
            <a:ext cx="10058400" cy="1450757"/>
          </a:xfrm>
        </p:spPr>
        <p:txBody>
          <a:bodyPr/>
          <a:lstStyle/>
          <a:p>
            <a:r>
              <a:rPr lang="es-ES" b="1" dirty="0" smtClean="0">
                <a:solidFill>
                  <a:schemeClr val="accent1"/>
                </a:solidFill>
              </a:rPr>
              <a:t>HISTORY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523762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he old “</a:t>
            </a:r>
            <a:r>
              <a:rPr lang="en-US" sz="2000" dirty="0" err="1" smtClean="0">
                <a:solidFill>
                  <a:schemeClr val="tx1"/>
                </a:solidFill>
              </a:rPr>
              <a:t>entremesos</a:t>
            </a:r>
            <a:r>
              <a:rPr lang="en-US" sz="2000" dirty="0" smtClean="0">
                <a:solidFill>
                  <a:schemeClr val="tx1"/>
                </a:solidFill>
              </a:rPr>
              <a:t>” that </a:t>
            </a:r>
            <a:r>
              <a:rPr lang="en-US" sz="2000" dirty="0">
                <a:solidFill>
                  <a:schemeClr val="tx1"/>
                </a:solidFill>
              </a:rPr>
              <a:t>marched past to the processions of Corpus </a:t>
            </a:r>
            <a:r>
              <a:rPr lang="en-US" sz="2000" dirty="0" smtClean="0">
                <a:solidFill>
                  <a:schemeClr val="tx1"/>
                </a:solidFill>
              </a:rPr>
              <a:t>Christi, they were </a:t>
            </a:r>
            <a:r>
              <a:rPr lang="en-US" sz="2000" dirty="0">
                <a:solidFill>
                  <a:schemeClr val="tx1"/>
                </a:solidFill>
              </a:rPr>
              <a:t>destined to educate, to moralize and to offer the people so that it deepened in the knowledge of the </a:t>
            </a:r>
            <a:r>
              <a:rPr lang="en-US" sz="2000" dirty="0" smtClean="0">
                <a:solidFill>
                  <a:schemeClr val="tx1"/>
                </a:solidFill>
              </a:rPr>
              <a:t>“</a:t>
            </a:r>
            <a:r>
              <a:rPr lang="en-US" sz="2000" dirty="0" err="1" smtClean="0">
                <a:solidFill>
                  <a:schemeClr val="tx1"/>
                </a:solidFill>
              </a:rPr>
              <a:t>Sagradas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Escriptures</a:t>
            </a:r>
            <a:r>
              <a:rPr lang="en-US" sz="2000" dirty="0" smtClean="0">
                <a:solidFill>
                  <a:schemeClr val="tx1"/>
                </a:solidFill>
              </a:rPr>
              <a:t>”.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Over time this educate activities they transformed to playful activities, this thing, that took place in several towns and cities of Catalonia, was extinguished as a result of the prohibitions promulgated by civil powers.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Only, a city called </a:t>
            </a:r>
            <a:r>
              <a:rPr lang="en-US" sz="2000" dirty="0" err="1" smtClean="0">
                <a:solidFill>
                  <a:schemeClr val="tx1"/>
                </a:solidFill>
              </a:rPr>
              <a:t>Berga</a:t>
            </a:r>
            <a:r>
              <a:rPr lang="en-US" sz="2000" dirty="0" smtClean="0">
                <a:solidFill>
                  <a:schemeClr val="tx1"/>
                </a:solidFill>
              </a:rPr>
              <a:t> has been able to maintain it and preserve it over the centuries. And it’s called </a:t>
            </a:r>
            <a:r>
              <a:rPr lang="en-US" sz="2000" dirty="0" err="1" smtClean="0">
                <a:solidFill>
                  <a:schemeClr val="tx1"/>
                </a:solidFill>
              </a:rPr>
              <a:t>Patum</a:t>
            </a:r>
            <a:r>
              <a:rPr lang="en-US" sz="1800" dirty="0"/>
              <a:t>.</a:t>
            </a:r>
            <a:endParaRPr lang="es-ES" sz="1800" dirty="0"/>
          </a:p>
        </p:txBody>
      </p:sp>
      <p:pic>
        <p:nvPicPr>
          <p:cNvPr id="2051" name="Picture 3" descr="http://www.lapatum.cat/fotos/historia_1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832" y="3936108"/>
            <a:ext cx="3647296" cy="275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43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/>
                </a:solidFill>
              </a:rPr>
              <a:t>EL TABAL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6748" y="1818497"/>
            <a:ext cx="10753725" cy="3766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 smtClean="0"/>
              <a:t>I</a:t>
            </a:r>
            <a:r>
              <a:rPr lang="es-ES" sz="2000" dirty="0" smtClean="0">
                <a:solidFill>
                  <a:schemeClr val="tx1"/>
                </a:solidFill>
              </a:rPr>
              <a:t>s </a:t>
            </a:r>
            <a:r>
              <a:rPr lang="es-ES" sz="2000" dirty="0" err="1" smtClean="0">
                <a:solidFill>
                  <a:schemeClr val="tx1"/>
                </a:solidFill>
              </a:rPr>
              <a:t>not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considered</a:t>
            </a:r>
            <a:r>
              <a:rPr lang="es-ES" sz="2000" dirty="0" smtClean="0">
                <a:solidFill>
                  <a:schemeClr val="tx1"/>
                </a:solidFill>
              </a:rPr>
              <a:t> as a “comparsa”, </a:t>
            </a:r>
            <a:r>
              <a:rPr lang="es-ES" sz="2000" dirty="0" err="1" smtClean="0">
                <a:solidFill>
                  <a:schemeClr val="tx1"/>
                </a:solidFill>
              </a:rPr>
              <a:t>it’s</a:t>
            </a:r>
            <a:r>
              <a:rPr lang="es-ES" sz="2000" dirty="0" smtClean="0">
                <a:solidFill>
                  <a:schemeClr val="tx1"/>
                </a:solidFill>
              </a:rPr>
              <a:t> more </a:t>
            </a:r>
            <a:r>
              <a:rPr lang="es-ES" sz="2000" dirty="0" err="1" smtClean="0">
                <a:solidFill>
                  <a:schemeClr val="tx1"/>
                </a:solidFill>
              </a:rPr>
              <a:t>considered</a:t>
            </a:r>
            <a:r>
              <a:rPr lang="es-ES" sz="2000" dirty="0" smtClean="0">
                <a:solidFill>
                  <a:schemeClr val="tx1"/>
                </a:solidFill>
              </a:rPr>
              <a:t> as a musical </a:t>
            </a:r>
            <a:r>
              <a:rPr lang="es-ES" sz="2000" dirty="0" err="1" smtClean="0">
                <a:solidFill>
                  <a:schemeClr val="tx1"/>
                </a:solidFill>
              </a:rPr>
              <a:t>instrument</a:t>
            </a:r>
            <a:r>
              <a:rPr lang="es-ES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s-ES" sz="2000" dirty="0" err="1" smtClean="0">
                <a:solidFill>
                  <a:schemeClr val="tx1"/>
                </a:solidFill>
              </a:rPr>
              <a:t>Documented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from</a:t>
            </a:r>
            <a:r>
              <a:rPr lang="es-ES" sz="2000" dirty="0" smtClean="0">
                <a:solidFill>
                  <a:schemeClr val="tx1"/>
                </a:solidFill>
              </a:rPr>
              <a:t> 1626, and </a:t>
            </a:r>
            <a:r>
              <a:rPr lang="es-ES" sz="2000" dirty="0" err="1" smtClean="0">
                <a:solidFill>
                  <a:schemeClr val="tx1"/>
                </a:solidFill>
              </a:rPr>
              <a:t>rebuilt</a:t>
            </a:r>
            <a:r>
              <a:rPr lang="es-ES" sz="2000" dirty="0" smtClean="0">
                <a:solidFill>
                  <a:schemeClr val="tx1"/>
                </a:solidFill>
              </a:rPr>
              <a:t> in 1726, </a:t>
            </a:r>
            <a:r>
              <a:rPr lang="es-ES" sz="2000" dirty="0" err="1" smtClean="0">
                <a:solidFill>
                  <a:schemeClr val="tx1"/>
                </a:solidFill>
              </a:rPr>
              <a:t>it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was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the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only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instrument</a:t>
            </a:r>
            <a:r>
              <a:rPr lang="es-ES" sz="2000" dirty="0" smtClean="0">
                <a:solidFill>
                  <a:schemeClr val="tx1"/>
                </a:solidFill>
              </a:rPr>
              <a:t> of La </a:t>
            </a:r>
            <a:r>
              <a:rPr lang="es-ES" sz="2000" dirty="0" err="1" smtClean="0">
                <a:solidFill>
                  <a:schemeClr val="tx1"/>
                </a:solidFill>
              </a:rPr>
              <a:t>Patum</a:t>
            </a:r>
            <a:r>
              <a:rPr lang="es-ES" sz="2000" dirty="0" smtClean="0">
                <a:solidFill>
                  <a:schemeClr val="tx1"/>
                </a:solidFill>
              </a:rPr>
              <a:t>, at </a:t>
            </a:r>
            <a:r>
              <a:rPr lang="es-ES" sz="2000" dirty="0" err="1" smtClean="0">
                <a:solidFill>
                  <a:schemeClr val="tx1"/>
                </a:solidFill>
              </a:rPr>
              <a:t>the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rate</a:t>
            </a:r>
            <a:r>
              <a:rPr lang="es-ES" sz="2000" dirty="0" smtClean="0">
                <a:solidFill>
                  <a:schemeClr val="tx1"/>
                </a:solidFill>
              </a:rPr>
              <a:t> of </a:t>
            </a:r>
            <a:r>
              <a:rPr lang="es-ES" sz="2000" dirty="0" err="1" smtClean="0">
                <a:solidFill>
                  <a:schemeClr val="tx1"/>
                </a:solidFill>
              </a:rPr>
              <a:t>which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the</a:t>
            </a:r>
            <a:r>
              <a:rPr lang="es-ES" sz="2000" dirty="0" smtClean="0">
                <a:solidFill>
                  <a:schemeClr val="tx1"/>
                </a:solidFill>
              </a:rPr>
              <a:t> “</a:t>
            </a:r>
            <a:r>
              <a:rPr lang="es-ES" sz="2000" dirty="0" err="1" smtClean="0">
                <a:solidFill>
                  <a:schemeClr val="tx1"/>
                </a:solidFill>
              </a:rPr>
              <a:t>comparses</a:t>
            </a:r>
            <a:r>
              <a:rPr lang="es-ES" sz="2000" dirty="0" smtClean="0">
                <a:solidFill>
                  <a:schemeClr val="tx1"/>
                </a:solidFill>
              </a:rPr>
              <a:t>” envolved, </a:t>
            </a:r>
            <a:r>
              <a:rPr lang="es-ES" sz="2000" dirty="0" err="1" smtClean="0">
                <a:solidFill>
                  <a:schemeClr val="tx1"/>
                </a:solidFill>
              </a:rPr>
              <a:t>until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the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middle</a:t>
            </a:r>
            <a:r>
              <a:rPr lang="es-ES" sz="2000" dirty="0" smtClean="0">
                <a:solidFill>
                  <a:schemeClr val="tx1"/>
                </a:solidFill>
              </a:rPr>
              <a:t> of </a:t>
            </a:r>
            <a:r>
              <a:rPr lang="es-ES" sz="2000" dirty="0" err="1" smtClean="0">
                <a:solidFill>
                  <a:schemeClr val="tx1"/>
                </a:solidFill>
              </a:rPr>
              <a:t>the</a:t>
            </a:r>
            <a:r>
              <a:rPr lang="es-ES" sz="2000" dirty="0" smtClean="0">
                <a:solidFill>
                  <a:schemeClr val="tx1"/>
                </a:solidFill>
              </a:rPr>
              <a:t> 17th </a:t>
            </a:r>
            <a:r>
              <a:rPr lang="es-ES" sz="2000" dirty="0" err="1" smtClean="0">
                <a:solidFill>
                  <a:schemeClr val="tx1"/>
                </a:solidFill>
              </a:rPr>
              <a:t>century</a:t>
            </a:r>
            <a:r>
              <a:rPr lang="es-ES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s-ES" sz="2000" dirty="0">
                <a:hlinkClick r:id="rId2"/>
              </a:rPr>
              <a:t>https://</a:t>
            </a:r>
            <a:r>
              <a:rPr lang="es-ES" sz="2000" dirty="0" smtClean="0">
                <a:hlinkClick r:id="rId2"/>
              </a:rPr>
              <a:t>www.youtube.com/watch?v=MiuNNetUjdY</a:t>
            </a:r>
            <a:r>
              <a:rPr lang="es-ES" sz="2000" dirty="0" smtClean="0"/>
              <a:t> </a:t>
            </a:r>
          </a:p>
        </p:txBody>
      </p:sp>
      <p:pic>
        <p:nvPicPr>
          <p:cNvPr id="3076" name="Picture 4" descr="Resultat d'imatges de el tabal de la pat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55" y="3570775"/>
            <a:ext cx="6475836" cy="31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06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/>
                </a:solidFill>
              </a:rPr>
              <a:t>TURCS I CAVALLETS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7224" y="2011680"/>
            <a:ext cx="10753725" cy="3766185"/>
          </a:xfrm>
        </p:spPr>
        <p:txBody>
          <a:bodyPr>
            <a:normAutofit/>
          </a:bodyPr>
          <a:lstStyle/>
          <a:p>
            <a:r>
              <a:rPr lang="es-ES" sz="2000" dirty="0" err="1" smtClean="0">
                <a:solidFill>
                  <a:schemeClr val="tx1"/>
                </a:solidFill>
              </a:rPr>
              <a:t>Four</a:t>
            </a:r>
            <a:r>
              <a:rPr lang="es-ES" sz="2000" dirty="0" smtClean="0">
                <a:solidFill>
                  <a:schemeClr val="tx1"/>
                </a:solidFill>
              </a:rPr>
              <a:t> Christian </a:t>
            </a:r>
            <a:r>
              <a:rPr lang="es-ES" sz="2000" dirty="0" err="1" smtClean="0">
                <a:solidFill>
                  <a:schemeClr val="tx1"/>
                </a:solidFill>
              </a:rPr>
              <a:t>horsemen</a:t>
            </a:r>
            <a:r>
              <a:rPr lang="es-ES" sz="2000" dirty="0" smtClean="0">
                <a:solidFill>
                  <a:schemeClr val="tx1"/>
                </a:solidFill>
              </a:rPr>
              <a:t> and </a:t>
            </a:r>
            <a:r>
              <a:rPr lang="es-ES" sz="2000" dirty="0" err="1" smtClean="0">
                <a:solidFill>
                  <a:schemeClr val="tx1"/>
                </a:solidFill>
              </a:rPr>
              <a:t>four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Turks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by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foot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simulate</a:t>
            </a:r>
            <a:r>
              <a:rPr lang="es-ES" sz="2000" dirty="0" smtClean="0">
                <a:solidFill>
                  <a:schemeClr val="tx1"/>
                </a:solidFill>
              </a:rPr>
              <a:t> a </a:t>
            </a:r>
            <a:r>
              <a:rPr lang="es-ES" sz="2000" dirty="0" err="1" smtClean="0">
                <a:solidFill>
                  <a:schemeClr val="tx1"/>
                </a:solidFill>
              </a:rPr>
              <a:t>battle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from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which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the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first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ones</a:t>
            </a:r>
            <a:r>
              <a:rPr lang="es-ES" sz="2000" dirty="0" smtClean="0">
                <a:solidFill>
                  <a:schemeClr val="tx1"/>
                </a:solidFill>
              </a:rPr>
              <a:t> are </a:t>
            </a:r>
            <a:r>
              <a:rPr lang="es-ES" sz="2000" dirty="0" err="1" smtClean="0">
                <a:solidFill>
                  <a:schemeClr val="tx1"/>
                </a:solidFill>
              </a:rPr>
              <a:t>always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winners</a:t>
            </a:r>
            <a:r>
              <a:rPr lang="es-ES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ES" sz="2000" dirty="0" err="1" smtClean="0">
                <a:solidFill>
                  <a:schemeClr val="tx1"/>
                </a:solidFill>
              </a:rPr>
              <a:t>The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first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reference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that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we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know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the</a:t>
            </a:r>
            <a:r>
              <a:rPr lang="es-ES" sz="2000" dirty="0" smtClean="0">
                <a:solidFill>
                  <a:schemeClr val="tx1"/>
                </a:solidFill>
              </a:rPr>
              <a:t> date is </a:t>
            </a:r>
            <a:r>
              <a:rPr lang="es-ES" sz="2000" dirty="0" err="1" smtClean="0">
                <a:solidFill>
                  <a:schemeClr val="tx1"/>
                </a:solidFill>
              </a:rPr>
              <a:t>on</a:t>
            </a:r>
            <a:r>
              <a:rPr lang="es-ES" sz="2000" dirty="0" smtClean="0">
                <a:solidFill>
                  <a:schemeClr val="tx1"/>
                </a:solidFill>
              </a:rPr>
              <a:t> 1628 and </a:t>
            </a:r>
            <a:r>
              <a:rPr lang="es-ES" sz="2000" dirty="0" err="1" smtClean="0">
                <a:solidFill>
                  <a:schemeClr val="tx1"/>
                </a:solidFill>
              </a:rPr>
              <a:t>the</a:t>
            </a:r>
            <a:r>
              <a:rPr lang="es-ES" sz="2000" dirty="0" smtClean="0">
                <a:solidFill>
                  <a:schemeClr val="tx1"/>
                </a:solidFill>
              </a:rPr>
              <a:t> actual figure </a:t>
            </a:r>
            <a:r>
              <a:rPr lang="es-ES" sz="2000" dirty="0" err="1" smtClean="0">
                <a:solidFill>
                  <a:schemeClr val="tx1"/>
                </a:solidFill>
              </a:rPr>
              <a:t>it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was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built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on</a:t>
            </a:r>
            <a:r>
              <a:rPr lang="es-ES" sz="2000" dirty="0" smtClean="0">
                <a:solidFill>
                  <a:schemeClr val="tx1"/>
                </a:solidFill>
              </a:rPr>
              <a:t> 1890. In </a:t>
            </a:r>
            <a:r>
              <a:rPr lang="es-ES" sz="2000" dirty="0" err="1" smtClean="0">
                <a:solidFill>
                  <a:schemeClr val="tx1"/>
                </a:solidFill>
              </a:rPr>
              <a:t>the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same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year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they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went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from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the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sound</a:t>
            </a:r>
            <a:r>
              <a:rPr lang="es-ES" sz="2000" dirty="0" smtClean="0">
                <a:solidFill>
                  <a:schemeClr val="tx1"/>
                </a:solidFill>
              </a:rPr>
              <a:t> of </a:t>
            </a:r>
            <a:r>
              <a:rPr lang="es-ES" sz="2000" dirty="0" err="1" smtClean="0">
                <a:solidFill>
                  <a:schemeClr val="tx1"/>
                </a:solidFill>
              </a:rPr>
              <a:t>the</a:t>
            </a:r>
            <a:r>
              <a:rPr lang="es-ES" sz="2000" dirty="0" smtClean="0">
                <a:solidFill>
                  <a:schemeClr val="tx1"/>
                </a:solidFill>
              </a:rPr>
              <a:t> Tabal to a </a:t>
            </a:r>
            <a:r>
              <a:rPr lang="es-ES" sz="2000" dirty="0" err="1" smtClean="0">
                <a:solidFill>
                  <a:schemeClr val="tx1"/>
                </a:solidFill>
              </a:rPr>
              <a:t>music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melody</a:t>
            </a:r>
            <a:r>
              <a:rPr lang="es-ES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ES" sz="20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s-ES" sz="2000" dirty="0" smtClean="0">
                <a:solidFill>
                  <a:schemeClr val="tx1"/>
                </a:solidFill>
                <a:hlinkClick r:id="rId2"/>
              </a:rPr>
              <a:t>www.youtube.com/watch?v=DhnqGJfmZ6k</a:t>
            </a:r>
            <a:r>
              <a:rPr lang="es-ES" sz="2000" dirty="0" smtClean="0">
                <a:solidFill>
                  <a:schemeClr val="tx1"/>
                </a:solidFill>
              </a:rPr>
              <a:t>  (0,39)</a:t>
            </a:r>
          </a:p>
          <a:p>
            <a:endParaRPr lang="es-ES" sz="2000" dirty="0" smtClean="0">
              <a:solidFill>
                <a:schemeClr val="tx1"/>
              </a:solidFill>
            </a:endParaRPr>
          </a:p>
          <a:p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205" y="3803985"/>
            <a:ext cx="4378818" cy="291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9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MACES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Also </a:t>
            </a:r>
            <a:r>
              <a:rPr lang="en-US" sz="2000" dirty="0">
                <a:solidFill>
                  <a:schemeClr val="tx1"/>
                </a:solidFill>
              </a:rPr>
              <a:t>documented since 1628, symbolizes the eternal struggle between Good and Evil, represented here through the naive staging of a struggle between angels and demons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They were the last figure that music is incorporated, but they only dance this music on “salts  de </a:t>
            </a:r>
            <a:r>
              <a:rPr lang="en-US" sz="2000" dirty="0" err="1" smtClean="0">
                <a:solidFill>
                  <a:schemeClr val="tx1"/>
                </a:solidFill>
              </a:rPr>
              <a:t>lluïment</a:t>
            </a:r>
            <a:r>
              <a:rPr lang="en-US" sz="2000" dirty="0" smtClean="0">
                <a:solidFill>
                  <a:schemeClr val="tx1"/>
                </a:solidFill>
              </a:rPr>
              <a:t>” (at midday). On the other “jumps” they dace with the sound of </a:t>
            </a:r>
            <a:r>
              <a:rPr lang="en-US" sz="2000" dirty="0" err="1" smtClean="0">
                <a:solidFill>
                  <a:schemeClr val="tx1"/>
                </a:solidFill>
              </a:rPr>
              <a:t>Timbal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www.youtube.com/watch?v=jcmexwOZ-MA</a:t>
            </a:r>
            <a:r>
              <a:rPr lang="en-US" sz="2000" dirty="0" smtClean="0"/>
              <a:t> (0,12)</a:t>
            </a:r>
          </a:p>
          <a:p>
            <a:endParaRPr lang="en-US" sz="20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222" y="3876541"/>
            <a:ext cx="4331833" cy="289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LA GUITA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6274" y="1960165"/>
            <a:ext cx="10753725" cy="3766185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Is a figure with mule body, a horsetail, a giraffe’s neck and a dragons head, and is one of the oldest elements of the celebration.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And there is two “</a:t>
            </a:r>
            <a:r>
              <a:rPr lang="en-US" sz="2000" dirty="0" err="1" smtClean="0">
                <a:solidFill>
                  <a:schemeClr val="tx1"/>
                </a:solidFill>
              </a:rPr>
              <a:t>Guites</a:t>
            </a:r>
            <a:r>
              <a:rPr lang="en-US" sz="2000" dirty="0" smtClean="0">
                <a:solidFill>
                  <a:schemeClr val="tx1"/>
                </a:solidFill>
              </a:rPr>
              <a:t>” the big one (It was the first) and then appear the small one.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They dace with the sound of “</a:t>
            </a:r>
            <a:r>
              <a:rPr lang="en-US" sz="2000" dirty="0" err="1" smtClean="0">
                <a:solidFill>
                  <a:schemeClr val="tx1"/>
                </a:solidFill>
              </a:rPr>
              <a:t>Timbal</a:t>
            </a:r>
            <a:r>
              <a:rPr lang="en-US" sz="2000" dirty="0" smtClean="0">
                <a:solidFill>
                  <a:schemeClr val="tx1"/>
                </a:solidFill>
              </a:rPr>
              <a:t>”.</a:t>
            </a:r>
          </a:p>
          <a:p>
            <a:r>
              <a:rPr lang="en-US" sz="20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www.youtube.com/watch?v=3pLNQKmF9hw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261" y="3843257"/>
            <a:ext cx="5975798" cy="291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L’ÀLIGA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In 1756 the City Council of </a:t>
            </a:r>
            <a:r>
              <a:rPr lang="en-US" sz="2000" dirty="0" err="1" smtClean="0">
                <a:solidFill>
                  <a:schemeClr val="tx1"/>
                </a:solidFill>
              </a:rPr>
              <a:t>Berga</a:t>
            </a:r>
            <a:r>
              <a:rPr lang="en-US" sz="2000" dirty="0" smtClean="0">
                <a:solidFill>
                  <a:schemeClr val="tx1"/>
                </a:solidFill>
              </a:rPr>
              <a:t> decided to incorporate an “Eagle (</a:t>
            </a:r>
            <a:r>
              <a:rPr lang="en-US" sz="2000" dirty="0" err="1" smtClean="0">
                <a:solidFill>
                  <a:schemeClr val="tx1"/>
                </a:solidFill>
              </a:rPr>
              <a:t>Àliga</a:t>
            </a:r>
            <a:r>
              <a:rPr lang="en-US" sz="2000" dirty="0" smtClean="0">
                <a:solidFill>
                  <a:schemeClr val="tx1"/>
                </a:solidFill>
              </a:rPr>
              <a:t>)”.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The music is the most distinguishable and monumental.</a:t>
            </a:r>
          </a:p>
          <a:p>
            <a:r>
              <a:rPr lang="en-US" sz="20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www.youtube.com/watch?v=TV4KWEXkeT4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endParaRPr lang="en-U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166" y="3458791"/>
            <a:ext cx="6685745" cy="32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ELS NANS VELLS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There are four figures, with a peculiar hat and long wigs, they dance playing the castanets accompanied with a popular melody.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They were a donation from </a:t>
            </a:r>
            <a:r>
              <a:rPr lang="en-US" sz="2000" dirty="0" err="1" smtClean="0">
                <a:solidFill>
                  <a:schemeClr val="tx1"/>
                </a:solidFill>
              </a:rPr>
              <a:t>Ferran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Moragues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www.youtube.com/watch?v=kT3LemEylFw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6150" name="Picture 6" descr="Resultat d'imatges de nans ve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02" y="3669878"/>
            <a:ext cx="4568044" cy="304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2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a">
  <a:themeElements>
    <a:clrScheme name="Metropolitana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etropolita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D5487D36-20B9-4AF8-9845-4EE893DA08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TM03457491[[fn=Metrópoli]]</Template>
  <TotalTime>222</TotalTime>
  <Words>735</Words>
  <Application>Microsoft Office PowerPoint</Application>
  <PresentationFormat>Personalizado</PresentationFormat>
  <Paragraphs>52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Metropolitana</vt:lpstr>
      <vt:lpstr>LA PATUM</vt:lpstr>
      <vt:lpstr>LA PATUM</vt:lpstr>
      <vt:lpstr>HISTORY</vt:lpstr>
      <vt:lpstr>EL TABAL</vt:lpstr>
      <vt:lpstr>TURCS I CAVALLETS</vt:lpstr>
      <vt:lpstr>MACES</vt:lpstr>
      <vt:lpstr>LA GUITA</vt:lpstr>
      <vt:lpstr>L’ÀLIGA</vt:lpstr>
      <vt:lpstr>ELS NANS VELLS</vt:lpstr>
      <vt:lpstr>ELS GEGANTS</vt:lpstr>
      <vt:lpstr>ELS NANS NOUS</vt:lpstr>
      <vt:lpstr>ELS PLENS</vt:lpstr>
      <vt:lpstr>EL TIRABOL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PATUM</dc:title>
  <dc:creator>FEDAC</dc:creator>
  <cp:lastModifiedBy>Ruth</cp:lastModifiedBy>
  <cp:revision>26</cp:revision>
  <dcterms:created xsi:type="dcterms:W3CDTF">2018-06-04T15:49:44Z</dcterms:created>
  <dcterms:modified xsi:type="dcterms:W3CDTF">2018-06-13T16:12:57Z</dcterms:modified>
</cp:coreProperties>
</file>